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089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877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625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3131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42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3632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878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46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7237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790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551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833D6A-3B2E-49C2-9313-62D04B9BEFC3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1D5D5A5-FF1F-455E-B768-26B838E1CC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317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krzyzanowice.pl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2B19FB-C600-3228-67F4-266413CB9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488162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Baskerville Old Face" panose="02020602080505020303" pitchFamily="18" charset="0"/>
              </a:rPr>
              <a:t>ZMIANY </a:t>
            </a:r>
            <a:br>
              <a:rPr lang="pl-PL" b="1" dirty="0">
                <a:latin typeface="Baskerville Old Face" panose="02020602080505020303" pitchFamily="18" charset="0"/>
              </a:rPr>
            </a:br>
            <a:r>
              <a:rPr lang="pl-PL" b="1" dirty="0">
                <a:latin typeface="Baskerville Old Face" panose="02020602080505020303" pitchFamily="18" charset="0"/>
              </a:rPr>
              <a:t>W PROGRAMIE CZYSTE POWIETRZE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D39D39E-5983-6DEE-6477-9E0F07EB1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436" y="3881409"/>
            <a:ext cx="7315200" cy="914400"/>
          </a:xfrm>
        </p:spPr>
        <p:txBody>
          <a:bodyPr/>
          <a:lstStyle/>
          <a:p>
            <a:pPr algn="ctr"/>
            <a:r>
              <a:rPr lang="pl-PL" b="1" dirty="0"/>
              <a:t>- OD  22 KWIETNIA 2024r.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E831EA5-C8CE-B866-F399-E6BBC3589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380" y="5363286"/>
            <a:ext cx="6828112" cy="110499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4EC72D2-ED2E-A87B-1E56-01701FC07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33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6B01A-4268-09B1-94FA-DA9020A7D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27400" y="1007750"/>
            <a:ext cx="4235697" cy="4601183"/>
          </a:xfrm>
        </p:spPr>
        <p:txBody>
          <a:bodyPr/>
          <a:lstStyle/>
          <a:p>
            <a:r>
              <a:rPr lang="pl-PL" dirty="0">
                <a:latin typeface="Baskerville Old Face" panose="02020602080505020303" pitchFamily="18" charset="0"/>
              </a:rPr>
              <a:t>WAŻNE  TERMINY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4AB4BD-C50B-E02A-7E64-3C691035F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>
                <a:solidFill>
                  <a:schemeClr val="tx1"/>
                </a:solidFill>
              </a:rPr>
              <a:t>Ważne terminy dla beneficjentów programu „Czyste Powietrze”</a:t>
            </a:r>
          </a:p>
          <a:p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    Wejście w życie programu ze zmianami: </a:t>
            </a:r>
            <a:r>
              <a:rPr lang="pl-PL" b="1" dirty="0">
                <a:solidFill>
                  <a:schemeClr val="tx1"/>
                </a:solidFill>
              </a:rPr>
              <a:t>22 kwietnia 2024 r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  <a:p>
            <a:r>
              <a:rPr lang="pl-PL" dirty="0">
                <a:solidFill>
                  <a:schemeClr val="tx1"/>
                </a:solidFill>
              </a:rPr>
              <a:t>    Zakończenie okresu przejściowego: </a:t>
            </a:r>
            <a:r>
              <a:rPr lang="pl-PL" b="1" dirty="0">
                <a:solidFill>
                  <a:schemeClr val="tx1"/>
                </a:solidFill>
              </a:rPr>
              <a:t>13 czerwca 2024 r.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DF6C004-7450-0BF4-9ABE-8CC82BE1B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812" y="4779209"/>
            <a:ext cx="6828112" cy="110499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87F63B3-9177-179A-5379-0919E25B1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7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ABF874-BE6B-E457-025A-ABCCC638F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25167" y="1582669"/>
            <a:ext cx="5542455" cy="3440670"/>
          </a:xfrm>
        </p:spPr>
        <p:txBody>
          <a:bodyPr>
            <a:normAutofit/>
          </a:bodyPr>
          <a:lstStyle/>
          <a:p>
            <a:r>
              <a:rPr lang="pl-PL" sz="4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KOSZTY KWALIFIKOWANE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DB8671-F6A2-EC4E-F4E6-89DAFA02C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3633" y="1095094"/>
            <a:ext cx="6505940" cy="3861396"/>
          </a:xfrm>
        </p:spPr>
        <p:txBody>
          <a:bodyPr>
            <a:noAutofit/>
          </a:bodyPr>
          <a:lstStyle/>
          <a:p>
            <a:pPr algn="just"/>
            <a:r>
              <a:rPr lang="pl-PL" sz="1600" dirty="0">
                <a:solidFill>
                  <a:schemeClr val="tx1"/>
                </a:solidFill>
              </a:rPr>
              <a:t>Kosztem kwalifikowanym w ramach programu będą mogły być wyłącznie urządzenia wpisane na </a:t>
            </a:r>
            <a:r>
              <a:rPr lang="pl-PL" sz="1600" b="1" dirty="0">
                <a:solidFill>
                  <a:schemeClr val="tx1"/>
                </a:solidFill>
              </a:rPr>
              <a:t>listę zielonych urządzeń i materiałów (ZUM), </a:t>
            </a:r>
            <a:r>
              <a:rPr lang="pl-PL" sz="1600" dirty="0">
                <a:solidFill>
                  <a:schemeClr val="tx1"/>
                </a:solidFill>
              </a:rPr>
              <a:t>która jest dostępna na stronie internetowej:</a:t>
            </a:r>
          </a:p>
          <a:p>
            <a:r>
              <a:rPr lang="pl-PL" sz="1600" dirty="0">
                <a:solidFill>
                  <a:schemeClr val="tx1"/>
                </a:solidFill>
              </a:rPr>
              <a:t> https://lista-zum.ios.edu.pl/.</a:t>
            </a:r>
          </a:p>
          <a:p>
            <a:r>
              <a:rPr lang="pl-PL" sz="1600" dirty="0">
                <a:solidFill>
                  <a:schemeClr val="tx1"/>
                </a:solidFill>
              </a:rPr>
              <a:t>Zakup urządzenia spoza listy nie będzie kwalifikowany do otrzymania dofinansowania.</a:t>
            </a:r>
          </a:p>
          <a:p>
            <a:r>
              <a:rPr lang="pl-PL" sz="1600" b="1" u="sng" dirty="0">
                <a:solidFill>
                  <a:schemeClr val="tx1"/>
                </a:solidFill>
              </a:rPr>
              <a:t>Skąd takie zmiany?</a:t>
            </a:r>
          </a:p>
          <a:p>
            <a:pPr algn="just"/>
            <a:r>
              <a:rPr lang="pl-PL" sz="1600" dirty="0">
                <a:solidFill>
                  <a:schemeClr val="tx1"/>
                </a:solidFill>
              </a:rPr>
              <a:t>Wraz z zainteresowaniem pompami ciepła oraz innymi urządzeniami, </a:t>
            </a:r>
            <a:br>
              <a:rPr lang="pl-PL" sz="1600" dirty="0">
                <a:solidFill>
                  <a:schemeClr val="tx1"/>
                </a:solidFill>
              </a:rPr>
            </a:br>
            <a:r>
              <a:rPr lang="pl-PL" sz="1600" dirty="0">
                <a:solidFill>
                  <a:schemeClr val="tx1"/>
                </a:solidFill>
              </a:rPr>
              <a:t>na rynku pojawiło się wiele nieuczciwych firm. Jak łatwo się domyślić nie miały one wymaganych parametrów technicznych.</a:t>
            </a:r>
          </a:p>
          <a:p>
            <a:pPr algn="just"/>
            <a:r>
              <a:rPr lang="pl-PL" sz="1600" dirty="0">
                <a:solidFill>
                  <a:schemeClr val="tx1"/>
                </a:solidFill>
              </a:rPr>
              <a:t>Zmiany te </a:t>
            </a:r>
            <a:r>
              <a:rPr lang="pl-PL" sz="1600" u="sng" dirty="0">
                <a:solidFill>
                  <a:schemeClr val="tx1"/>
                </a:solidFill>
              </a:rPr>
              <a:t>mają na celu ochronę beneficjentów</a:t>
            </a:r>
            <a:r>
              <a:rPr lang="pl-PL" sz="1600" dirty="0">
                <a:solidFill>
                  <a:schemeClr val="tx1"/>
                </a:solidFill>
              </a:rPr>
              <a:t> i zapewnienie, </a:t>
            </a:r>
            <a:br>
              <a:rPr lang="pl-PL" sz="1600" dirty="0">
                <a:solidFill>
                  <a:schemeClr val="tx1"/>
                </a:solidFill>
              </a:rPr>
            </a:br>
            <a:r>
              <a:rPr lang="pl-PL" sz="1600" dirty="0">
                <a:solidFill>
                  <a:schemeClr val="tx1"/>
                </a:solidFill>
              </a:rPr>
              <a:t>że dofinansowanie w ramach PPCP będzie można uzyskać tylko </a:t>
            </a:r>
            <a:br>
              <a:rPr lang="pl-PL" sz="1600" dirty="0">
                <a:solidFill>
                  <a:schemeClr val="tx1"/>
                </a:solidFill>
              </a:rPr>
            </a:br>
            <a:r>
              <a:rPr lang="pl-PL" sz="1600" dirty="0">
                <a:solidFill>
                  <a:schemeClr val="tx1"/>
                </a:solidFill>
              </a:rPr>
              <a:t>na urządzenia o potwierdzonej jakości.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383BD37-3A85-BC50-4E11-63D2E92F8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547" y="4807200"/>
            <a:ext cx="6828112" cy="110499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B436708-722F-2117-4BC1-F4C75F12E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5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027E47-EA7B-1DF4-7109-EEA58F47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Baskerville Old Face" panose="02020602080505020303" pitchFamily="18" charset="0"/>
              </a:rPr>
              <a:t>CO TO JEST LISTA ZUM?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0972F0-C44E-BAE1-956C-EC069F4F6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5291" y="458821"/>
            <a:ext cx="7315200" cy="5120640"/>
          </a:xfrm>
        </p:spPr>
        <p:txBody>
          <a:bodyPr/>
          <a:lstStyle/>
          <a:p>
            <a:pPr algn="just"/>
            <a:r>
              <a:rPr lang="pl-PL" b="1" dirty="0">
                <a:solidFill>
                  <a:schemeClr val="tx1"/>
                </a:solidFill>
              </a:rPr>
              <a:t>Lista Zielonych Urządzeń i Materiałów (ZUM)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jest spisem produktów, które spełniają określone standardy środowiskowe i są uznawane za ekologiczne. Znalezienie się na tej liście jest wyrazem uznania dla producentów, którzy angażują się w tworzenie bardziej przyjaznych dla środowiska produktów.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B94DAF2-E84A-7FD5-6BB7-DFB72B3E3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51" y="4332077"/>
            <a:ext cx="6828112" cy="110499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1AEC1A7-ED93-59CC-8C18-EBBA6A41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8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85059D-CABF-281F-30C2-FF08E3A3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78" y="1128408"/>
            <a:ext cx="2947482" cy="4601183"/>
          </a:xfrm>
        </p:spPr>
        <p:txBody>
          <a:bodyPr/>
          <a:lstStyle/>
          <a:p>
            <a:r>
              <a:rPr lang="pl-PL" dirty="0">
                <a:latin typeface="Baskerville Old Face" panose="02020602080505020303" pitchFamily="18" charset="0"/>
              </a:rPr>
              <a:t>LISTA ZUM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EC9C271-D863-15FF-E2AB-3285D640B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754" y="932636"/>
            <a:ext cx="7315200" cy="4572655"/>
          </a:xfrm>
          <a:ln>
            <a:solidFill>
              <a:schemeClr val="bg2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302626-C0E4-5543-9417-ACDC33284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907" y="5578139"/>
            <a:ext cx="6828112" cy="110499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8788BE7-76AB-FBC9-7D06-64DB41F6F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D616C0-2EB5-49C5-9A75-68B70653D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83" y="1801368"/>
            <a:ext cx="3288667" cy="3255264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</a:rPr>
              <a:t>NAJWAŻNIEJSZE PLANOWANE ZMIANY DOT. POMP CIEPŁA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W PROGRAMIE „CZYSTE POWIETRZE”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786B89-7F3C-6B5F-7249-0E03E5784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1554" y="1232198"/>
            <a:ext cx="7375849" cy="4347507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</a:rPr>
              <a:t>Do dofinansowania w ramach PPCP kwalifikowane będą wyłącznie pompy ciepła, których parametry techniczne zostały potwierdzone badaniami przeprowadzonymi w niezależnych akredytowanych laboratoriach zlokalizowanych na terenie EU lub EFTA, wynik badań powinien być zgodny </a:t>
            </a:r>
            <a:br>
              <a:rPr lang="pl-PL" sz="1600" dirty="0">
                <a:solidFill>
                  <a:schemeClr val="tx1"/>
                </a:solidFill>
              </a:rPr>
            </a:br>
            <a:r>
              <a:rPr lang="pl-PL" sz="1600" dirty="0">
                <a:solidFill>
                  <a:schemeClr val="tx1"/>
                </a:solidFill>
              </a:rPr>
              <a:t>z danymi w karcie produktu i etykiecie energetycznej danego urządzenia.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</a:rPr>
              <a:t>Przeprowadzone i przedstawiane przez producenta/dystrybutora badania mają </a:t>
            </a:r>
            <a:br>
              <a:rPr lang="pl-PL" sz="1600" dirty="0">
                <a:solidFill>
                  <a:schemeClr val="tx1"/>
                </a:solidFill>
              </a:rPr>
            </a:br>
            <a:r>
              <a:rPr lang="pl-PL" sz="1600" dirty="0">
                <a:solidFill>
                  <a:schemeClr val="tx1"/>
                </a:solidFill>
              </a:rPr>
              <a:t>w pełni potwierdzać parametry wskazane w etykiecie energetycznej oraz karcie produktu oraz spełnienie wymogów PPCP.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</a:rPr>
              <a:t>Kosztem kwalifikowanym w ramach programu będą mogły być wyłącznie pompy ciepła wpisane na listę zielonych urządzeń i materiałów (ZUM), która jest dostępna na stronie internetowej https://lista-zum.ios.edu.pl/.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</a:rPr>
              <a:t>Wszystkie pompy ciepła znajdujące się obecnie na liście ZUM będą wymagały uzupełnienia dokumentacji o raport z ww. badań (raport będzie mógł być sporządzony w języku innym niż polski, z zastrzeżeniem, że dodatkowo dostarczona musi być skrócona wersja tego raportu w języku polskim).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A7F43E4-ED5F-59CB-B9F1-A96F4D022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504" y="5073304"/>
            <a:ext cx="6828112" cy="110499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DE72AE2-7735-B56A-A5D7-1E58B9DE4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6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F017A8-9C57-3DB7-7479-CF278F40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152348" cy="4295721"/>
          </a:xfrm>
        </p:spPr>
        <p:txBody>
          <a:bodyPr/>
          <a:lstStyle/>
          <a:p>
            <a:pPr algn="just"/>
            <a:r>
              <a:rPr lang="pl-PL" dirty="0">
                <a:solidFill>
                  <a:schemeClr val="tx1"/>
                </a:solidFill>
              </a:rPr>
              <a:t>W okresie przejściowym (do 1 kwietnia 2024 r.) Instytut Ochrony Środowiska – Państwowy Instytut Badawczy (IOŚ‐PIB), prowadzący na zlecenie NFOŚiGW listę ZUM, na podstawie dostarczanych przez producentów/dystrybutorów raportów 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z ww. badań, zweryfikuje spełnienie nowych wymogów PPCP 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przez pompy ciepła wpisane na listę ZUM.</a:t>
            </a:r>
          </a:p>
          <a:p>
            <a:pPr algn="just"/>
            <a:r>
              <a:rPr lang="pl-PL" dirty="0">
                <a:solidFill>
                  <a:schemeClr val="tx1"/>
                </a:solidFill>
              </a:rPr>
              <a:t>Po zakończeniu okresu przejściowego, na liście ZUM pozostaną tylko pompy ciepła spełniające wymogi PPCP, potwierdzone wskazanymi na powyżej badaniami, które przeszły pozytywną weryfikację.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79CD65E-79ED-50CE-A064-F95DFA7EDFA1}"/>
              </a:ext>
            </a:extLst>
          </p:cNvPr>
          <p:cNvSpPr txBox="1">
            <a:spLocks/>
          </p:cNvSpPr>
          <p:nvPr/>
        </p:nvSpPr>
        <p:spPr>
          <a:xfrm>
            <a:off x="0" y="1818040"/>
            <a:ext cx="3368351" cy="3255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NAJWAŻNIEJSZE PLANOWANE ZMIANY DOT. POMP CIEPŁA </a:t>
            </a:r>
            <a:br>
              <a:rPr lang="pl-PL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</a:br>
            <a:r>
              <a:rPr lang="pl-PL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W PROGRAMIE „CZYSTE POWIETRZE”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A967EC6-693E-8B99-C2A3-C8D4D1F02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504" y="5073304"/>
            <a:ext cx="6828112" cy="110499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3CC1A19-05F6-78D8-4738-E03FCFB4E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19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B1BCEA-1AB0-798F-ED84-FC7C4A5E7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8703" y="903610"/>
            <a:ext cx="7937240" cy="414844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pl-PL" sz="15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l-PL" sz="1500" b="1" dirty="0">
                <a:solidFill>
                  <a:schemeClr val="tx1"/>
                </a:solidFill>
              </a:rPr>
              <a:t>W przypadku zgłaszania do wpisania na listę ZUM większej liczby pomp ciepła z jednego typoszeregu, możliwe będzie przedstawienie badań dla typoszeregu, przy czym: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500" dirty="0">
                <a:solidFill>
                  <a:schemeClr val="tx1"/>
                </a:solidFill>
              </a:rPr>
              <a:t>    w przypadku, gdy jeden typoszereg obejmuje nie więcej niż 5 podtypów, dopuszcza się przedstawienie raportu z ww. badań dla minimum jednej pompy ciepła z tego typoszeregu,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500" dirty="0">
                <a:solidFill>
                  <a:schemeClr val="tx1"/>
                </a:solidFill>
              </a:rPr>
              <a:t>w przypadku typoszeregu składającego się z więcej niż 5 podtypów urządzeń, należy przedstawić co najmniej </a:t>
            </a:r>
            <a:br>
              <a:rPr lang="pl-PL" sz="1500" dirty="0">
                <a:solidFill>
                  <a:schemeClr val="tx1"/>
                </a:solidFill>
              </a:rPr>
            </a:br>
            <a:r>
              <a:rPr lang="pl-PL" sz="1500" dirty="0">
                <a:solidFill>
                  <a:schemeClr val="tx1"/>
                </a:solidFill>
              </a:rPr>
              <a:t>1 raport z badania urządzenia na każde 5 podtypów,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500" dirty="0">
                <a:solidFill>
                  <a:schemeClr val="tx1"/>
                </a:solidFill>
              </a:rPr>
              <a:t>modele pomp ciepła uznaje się za należące do jednego podtypu w danym typoszeregu, jeżeli spełniają łącznie następujące warunki: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identyczna konstrukcja obiegu chłodniczego, ten sam czynnik chłodniczy/roboczy,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producent, typ i liczba sprężarek,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typ elementu rozprężnego,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typ skraplacza,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typ parownika,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typ procesu </a:t>
            </a:r>
            <a:r>
              <a:rPr lang="pl-PL" sz="1500" dirty="0" err="1">
                <a:solidFill>
                  <a:schemeClr val="tx1"/>
                </a:solidFill>
              </a:rPr>
              <a:t>odszraniania</a:t>
            </a:r>
            <a:r>
              <a:rPr lang="pl-PL" sz="150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pl-PL" sz="1500" dirty="0">
                <a:solidFill>
                  <a:schemeClr val="tx1"/>
                </a:solidFill>
              </a:rPr>
              <a:t>        ten sam sterownik i zasada sterowania wydajnością.</a:t>
            </a:r>
          </a:p>
          <a:p>
            <a:endParaRPr lang="pl-PL" sz="1200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1CE7B49A-377F-E7F4-7396-E6155A202A6C}"/>
              </a:ext>
            </a:extLst>
          </p:cNvPr>
          <p:cNvSpPr txBox="1">
            <a:spLocks/>
          </p:cNvSpPr>
          <p:nvPr/>
        </p:nvSpPr>
        <p:spPr>
          <a:xfrm>
            <a:off x="0" y="1796796"/>
            <a:ext cx="3368351" cy="3255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solidFill>
                  <a:schemeClr val="bg1"/>
                </a:solidFill>
              </a:rPr>
              <a:t>NAJWAŻNIEJSZE PLANOWANE ZMIANY DOT. POMP CIEPŁA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W PROGRAMIE „CZYSTE POWIETRZE”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E018D7C-EAB2-2CBA-29B0-2669A19BF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504" y="5073304"/>
            <a:ext cx="6828112" cy="110499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D0CE542-D749-7DDD-EAD9-9100004EB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03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7CDD7C-A01D-71D8-F0EF-982672953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341" y="1330294"/>
            <a:ext cx="7038218" cy="3549458"/>
          </a:xfrm>
        </p:spPr>
        <p:txBody>
          <a:bodyPr/>
          <a:lstStyle/>
          <a:p>
            <a:endParaRPr lang="pl-PL" dirty="0"/>
          </a:p>
          <a:p>
            <a:pPr algn="just"/>
            <a:r>
              <a:rPr lang="pl-PL" dirty="0"/>
              <a:t>    Kosztem kwalifikowanym w ramach programu będą mogły być wyłącznie koszty kotłów zgazowujących drewno </a:t>
            </a:r>
            <a:br>
              <a:rPr lang="pl-PL" dirty="0"/>
            </a:br>
            <a:r>
              <a:rPr lang="pl-PL" dirty="0"/>
              <a:t>o podwyższonym standardzie/kotłów na </a:t>
            </a:r>
            <a:r>
              <a:rPr lang="pl-PL" dirty="0" err="1"/>
              <a:t>pellet</a:t>
            </a:r>
            <a:r>
              <a:rPr lang="pl-PL" dirty="0"/>
              <a:t> drzewny </a:t>
            </a:r>
            <a:br>
              <a:rPr lang="pl-PL" dirty="0"/>
            </a:br>
            <a:r>
              <a:rPr lang="pl-PL" dirty="0"/>
              <a:t>o podwyższonym standardzie wpisane na listę zielonych urządzeń i materiałów (ZUM), która jest dostępna na stronie internetowej https://lista-zum.ios.edu.pl/.</a:t>
            </a:r>
          </a:p>
          <a:p>
            <a:pPr algn="just"/>
            <a:r>
              <a:rPr lang="pl-PL" dirty="0"/>
              <a:t>    Nie ulegnie zmianie procedura wpisu na listę ZUM i nie będzie konieczności przedkładania żadnych nowych dokumentów </a:t>
            </a:r>
            <a:br>
              <a:rPr lang="pl-PL" dirty="0"/>
            </a:br>
            <a:r>
              <a:rPr lang="pl-PL" dirty="0"/>
              <a:t>w przypadku urządzeń, które obecnie na liście ZUM są wpisane.</a:t>
            </a:r>
          </a:p>
          <a:p>
            <a:endParaRPr lang="pl-PL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18AEF32-A7EF-410C-5263-1F4041FB7C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958619"/>
            <a:ext cx="3396343" cy="4931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solidFill>
                  <a:schemeClr val="bg1"/>
                </a:solidFill>
              </a:rPr>
              <a:t>NAJWAŻNIEJSZE PLANOWANE ZMIANY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DOT. KOTŁÓW ZGAZOWUJĄCYCH DREWNO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O PODWYŻSZONYM STANDARDZIE/KOTŁÓW NA PELLET DRZEWNY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O PODWYŻSZONYM STANDARDZIE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EE77060-D32C-1F41-135A-D7F08E3C1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423" y="4664087"/>
            <a:ext cx="6828112" cy="110499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1D5829A-D79C-5A1A-5E28-4137BFA98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6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D72D6C-7672-AC94-5D97-3CF20068B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002" y="879316"/>
            <a:ext cx="7315200" cy="512064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Zgodnie z wprowadzoną zmianą dotacja w ramach części 3 programu (najwyższy poziom dofinansowania) będzie mogła zostać udzielona i wypłacona beneficjentowi </a:t>
            </a:r>
            <a:r>
              <a:rPr lang="pl-PL" u="sng" dirty="0"/>
              <a:t>tylko na jeden budynek mieszkalny jednorodzinny albo lokal mieszkalny wydzielony w takim budynku.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Beneficjent, który skorzysta z dofinansowania w ramach 3) części programu na dany budynek, będzie mógł wnioskować o dofinansowanie </a:t>
            </a:r>
            <a:r>
              <a:rPr lang="pl-PL" u="sng" dirty="0"/>
              <a:t>na kolejne budynki tylko w ramach części 1) programu (podstawowy poziom dofinansowania).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5E75F1A9-4B0F-85FB-35BF-D7A51F054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958619"/>
            <a:ext cx="3396343" cy="4931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/>
              <a:t>WPROWADZENIE MOŻLIWOŚCI WNIOSKOWANIA W RAMACH CZĘŚCI 3) PROGRAMU (NAJWYŻSZY POZIOM DOFINANSOWANIA) </a:t>
            </a:r>
            <a:r>
              <a:rPr lang="pl-PL" sz="2400" u="sng" dirty="0"/>
              <a:t>TYLKO NA JEDEN BUDYNEK MIESZKALNY JEDNORODZINNY ALBO JEDEN LOKAL MIESZKALNY W TAKIM BUDYNKU</a:t>
            </a:r>
            <a:br>
              <a:rPr lang="pl-PL" sz="2400" b="1" dirty="0"/>
            </a:br>
            <a:endParaRPr lang="pl-PL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6FF20E-9725-D40C-F85D-244E8371B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962" y="4780668"/>
            <a:ext cx="6828112" cy="110956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4C10E30-47D1-E2F7-9DD4-DBA6A32EC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95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4B43CC8-6E8D-6531-5F1C-5884D4FF8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23934" y="886408"/>
            <a:ext cx="3862873" cy="4357395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  <a:latin typeface="+mj-lt"/>
              </a:rPr>
              <a:t>PROTOKÓŁ ODBIORU </a:t>
            </a:r>
            <a:br>
              <a:rPr lang="pl-PL" b="1" dirty="0">
                <a:solidFill>
                  <a:schemeClr val="bg1"/>
                </a:solidFill>
                <a:latin typeface="+mj-lt"/>
              </a:rPr>
            </a:br>
            <a:r>
              <a:rPr lang="pl-PL" b="1" dirty="0">
                <a:solidFill>
                  <a:schemeClr val="bg1"/>
                </a:solidFill>
                <a:latin typeface="+mj-lt"/>
              </a:rPr>
              <a:t>PRAC WYKONAWCY </a:t>
            </a:r>
            <a:br>
              <a:rPr lang="pl-PL" b="1" dirty="0">
                <a:solidFill>
                  <a:schemeClr val="bg1"/>
                </a:solidFill>
                <a:latin typeface="+mj-lt"/>
              </a:rPr>
            </a:br>
            <a:r>
              <a:rPr lang="pl-PL" b="1" dirty="0">
                <a:solidFill>
                  <a:schemeClr val="bg1"/>
                </a:solidFill>
                <a:latin typeface="+mj-lt"/>
              </a:rPr>
              <a:t>OD </a:t>
            </a:r>
            <a:br>
              <a:rPr lang="pl-PL" b="1" dirty="0">
                <a:solidFill>
                  <a:schemeClr val="bg1"/>
                </a:solidFill>
                <a:latin typeface="+mj-lt"/>
              </a:rPr>
            </a:br>
            <a:r>
              <a:rPr lang="pl-PL" b="1" dirty="0">
                <a:solidFill>
                  <a:schemeClr val="bg1"/>
                </a:solidFill>
                <a:latin typeface="+mj-lt"/>
              </a:rPr>
              <a:t>22 KWIETNIA 2024</a:t>
            </a:r>
          </a:p>
          <a:p>
            <a:endParaRPr lang="pl-PL" sz="1800" b="1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ctr"/>
            <a:r>
              <a:rPr lang="pl-PL" sz="1800" b="1" dirty="0">
                <a:solidFill>
                  <a:schemeClr val="bg1"/>
                </a:solidFill>
                <a:latin typeface="Aptos" panose="020B0004020202020204" pitchFamily="34" charset="0"/>
              </a:rPr>
              <a:t>Można pobrać na stronie:</a:t>
            </a:r>
          </a:p>
          <a:p>
            <a:pPr algn="ctr"/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https://www.wfosigw.katowice.pl</a:t>
            </a:r>
          </a:p>
          <a:p>
            <a:pPr algn="ctr"/>
            <a:endParaRPr lang="pl-PL" sz="1800" dirty="0">
              <a:solidFill>
                <a:srgbClr val="4CB4E7"/>
              </a:solidFill>
              <a:latin typeface="Aptos" panose="020B0004020202020204" pitchFamily="34" charset="0"/>
            </a:endParaRPr>
          </a:p>
          <a:p>
            <a:pPr algn="ctr"/>
            <a:r>
              <a:rPr lang="pl-PL" sz="1800" b="1" dirty="0">
                <a:solidFill>
                  <a:schemeClr val="bg1"/>
                </a:solidFill>
                <a:latin typeface="Aptos" panose="020B0004020202020204" pitchFamily="34" charset="0"/>
              </a:rPr>
              <a:t>lub ze strony UG Krzyżanowice:</a:t>
            </a:r>
          </a:p>
          <a:p>
            <a:pPr algn="ctr"/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https://www.krzyzanowice.pl/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  </a:t>
            </a:r>
            <a:b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w zakładce „Czyste Powietrze”</a:t>
            </a:r>
          </a:p>
          <a:p>
            <a:pPr algn="ctr"/>
            <a:endParaRPr lang="pl-PL" b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35B7764-B4FA-2650-F452-E2224A82A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662" y="585378"/>
            <a:ext cx="3852537" cy="542353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3329288-A2F4-DBDB-2949-715159496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B9AE8B9-875B-5CE0-4DB3-DDBE13BFF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7743" y="5897437"/>
            <a:ext cx="5751995" cy="9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43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CEA2DE-421C-A8E6-4163-110F96C51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020676"/>
          </a:xfrm>
        </p:spPr>
        <p:txBody>
          <a:bodyPr/>
          <a:lstStyle/>
          <a:p>
            <a:pPr marL="0" indent="0" algn="ctr">
              <a:buNone/>
            </a:pPr>
            <a:endParaRPr lang="pl-PL" sz="2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low Light" panose="00000400000000000000" pitchFamily="50" charset="-18"/>
            </a:endParaRPr>
          </a:p>
          <a:p>
            <a:pPr marL="0" indent="0" algn="ctr">
              <a:buNone/>
            </a:pP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Light" panose="00000400000000000000" pitchFamily="50" charset="-18"/>
              </a:rPr>
              <a:t>ZADBAJ O SWÓJ KAWAŁEK NIEBA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25BFE95-ED7D-A4C9-FC83-AAE616E2B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6" y="25864"/>
            <a:ext cx="10030408" cy="72770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2260AF1-20D1-C8C1-7AB4-ABBC94AC2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784" y="5132327"/>
            <a:ext cx="5751995" cy="93469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793547D-5E13-4820-2C2D-102CC914B340}"/>
              </a:ext>
            </a:extLst>
          </p:cNvPr>
          <p:cNvSpPr txBox="1"/>
          <p:nvPr/>
        </p:nvSpPr>
        <p:spPr>
          <a:xfrm>
            <a:off x="3984678" y="1823344"/>
            <a:ext cx="71997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>
                <a:solidFill>
                  <a:srgbClr val="4CB4E7"/>
                </a:solidFill>
                <a:latin typeface="Barlow SemiBold" panose="00000700000000000000" pitchFamily="50" charset="-18"/>
              </a:rPr>
              <a:t>Masz pytania?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29E247-6944-C57E-9EDC-ACCD97214E51}"/>
              </a:ext>
            </a:extLst>
          </p:cNvPr>
          <p:cNvSpPr txBox="1"/>
          <p:nvPr/>
        </p:nvSpPr>
        <p:spPr>
          <a:xfrm>
            <a:off x="4627984" y="3244334"/>
            <a:ext cx="6298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rlow Light" panose="00000400000000000000" pitchFamily="50" charset="-18"/>
              </a:rPr>
              <a:t>Skontaktuj się z nami pod numerem telefonu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0B629E3-D862-E143-A7D4-FCEA27A9BB52}"/>
              </a:ext>
            </a:extLst>
          </p:cNvPr>
          <p:cNvSpPr txBox="1"/>
          <p:nvPr/>
        </p:nvSpPr>
        <p:spPr>
          <a:xfrm>
            <a:off x="5698068" y="3932433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32/ 419 40 50 wew. 154</a:t>
            </a:r>
          </a:p>
        </p:txBody>
      </p:sp>
    </p:spTree>
    <p:extLst>
      <p:ext uri="{BB962C8B-B14F-4D97-AF65-F5344CB8AC3E}">
        <p14:creationId xmlns:p14="http://schemas.microsoft.com/office/powerpoint/2010/main" val="232088478"/>
      </p:ext>
    </p:extLst>
  </p:cSld>
  <p:clrMapOvr>
    <a:masterClrMapping/>
  </p:clrMapOvr>
</p:sld>
</file>

<file path=ppt/theme/theme1.xml><?xml version="1.0" encoding="utf-8"?>
<a:theme xmlns:a="http://schemas.openxmlformats.org/drawingml/2006/main" name="Ramka">
  <a:themeElements>
    <a:clrScheme name="Ramka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amka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k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Ramka</Template>
  <TotalTime>75</TotalTime>
  <Words>929</Words>
  <Application>Microsoft Office PowerPoint</Application>
  <PresentationFormat>Panoramiczny</PresentationFormat>
  <Paragraphs>57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1" baseType="lpstr">
      <vt:lpstr>Aptos</vt:lpstr>
      <vt:lpstr>Arial</vt:lpstr>
      <vt:lpstr>Barlow Light</vt:lpstr>
      <vt:lpstr>Barlow SemiBold</vt:lpstr>
      <vt:lpstr>Baskerville Old Face</vt:lpstr>
      <vt:lpstr>Corbel</vt:lpstr>
      <vt:lpstr>Wingdings</vt:lpstr>
      <vt:lpstr>Wingdings 2</vt:lpstr>
      <vt:lpstr>Ramka</vt:lpstr>
      <vt:lpstr>ZMIANY  W PROGRAMIE CZYSTE POWIETRZE</vt:lpstr>
      <vt:lpstr>WAŻNE  TERMINY</vt:lpstr>
      <vt:lpstr>KOSZTY KWALIFIKOWANE</vt:lpstr>
      <vt:lpstr>CO TO JEST LISTA ZUM?</vt:lpstr>
      <vt:lpstr>LISTA ZUM</vt:lpstr>
      <vt:lpstr>NAJWAŻNIEJSZE PLANOWANE ZMIANY DOT. POMP CIEPŁA  W PROGRAMIE „CZYSTE POWIETRZE”</vt:lpstr>
      <vt:lpstr>Prezentacja programu PowerPoint</vt:lpstr>
      <vt:lpstr>Prezentacja programu PowerPoint</vt:lpstr>
      <vt:lpstr>NAJWAŻNIEJSZE PLANOWANE ZMIANY  DOT. KOTŁÓW ZGAZOWUJĄCYCH DREWNO  O PODWYŻSZONYM STANDARDZIE/KOTŁÓW NA PELLET DRZEWNY  O PODWYŻSZONYM STANDARDZIE</vt:lpstr>
      <vt:lpstr>WPROWADZENIE MOŻLIWOŚCI WNIOSKOWANIA W RAMACH CZĘŚCI 3) PROGRAMU (NAJWYŻSZY POZIOM DOFINANSOWANIA) TYLKO NA JEDEN BUDYNEK MIESZKALNY JEDNORODZINNY ALBO JEDEN LOKAL MIESZKALNY W TAKIM BUDYNKU 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ZMIANY  W PROGRAMIE CZYSTE POWIETRZE</dc:title>
  <dc:creator>Angelika Krupa</dc:creator>
  <cp:lastModifiedBy>Angelika Krupa</cp:lastModifiedBy>
  <cp:revision>7</cp:revision>
  <dcterms:created xsi:type="dcterms:W3CDTF">2024-03-07T13:11:11Z</dcterms:created>
  <dcterms:modified xsi:type="dcterms:W3CDTF">2024-05-24T10:35:31Z</dcterms:modified>
</cp:coreProperties>
</file>